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handoutMasterIdLst>
    <p:handoutMasterId r:id="rId16"/>
  </p:handoutMasterIdLst>
  <p:sldIdLst>
    <p:sldId id="256" r:id="rId2"/>
    <p:sldId id="257" r:id="rId3"/>
    <p:sldId id="258" r:id="rId4"/>
    <p:sldId id="261" r:id="rId5"/>
    <p:sldId id="262" r:id="rId6"/>
    <p:sldId id="266" r:id="rId7"/>
    <p:sldId id="267" r:id="rId8"/>
    <p:sldId id="269" r:id="rId9"/>
    <p:sldId id="271" r:id="rId10"/>
    <p:sldId id="270" r:id="rId11"/>
    <p:sldId id="272" r:id="rId12"/>
    <p:sldId id="263" r:id="rId13"/>
    <p:sldId id="264" r:id="rId14"/>
    <p:sldId id="265" r:id="rId15"/>
  </p:sldIdLst>
  <p:sldSz cx="9144000" cy="6858000" type="screen4x3"/>
  <p:notesSz cx="6980238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CC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4660"/>
  </p:normalViewPr>
  <p:slideViewPr>
    <p:cSldViewPr>
      <p:cViewPr varScale="1">
        <p:scale>
          <a:sx n="69" d="100"/>
          <a:sy n="69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083" cy="457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834" tIns="44417" rIns="88834" bIns="444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3589" y="0"/>
            <a:ext cx="3025083" cy="457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834" tIns="44417" rIns="88834" bIns="444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022"/>
            <a:ext cx="3025083" cy="457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834" tIns="44417" rIns="88834" bIns="444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3589" y="8685022"/>
            <a:ext cx="3025083" cy="457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834" tIns="44417" rIns="88834" bIns="444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51FFDA-5E7F-4F1E-B318-16234BCC90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77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CBC4-3C6F-4E24-83F9-9510B0E0F7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B6EB-BD03-41FB-8A65-CA728F130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C7B6B-83B8-42FF-BFA8-2BCA79599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5F49BF7-8B0D-469B-BD00-94C8E0CD6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2C54D89-31E5-4315-B6EB-DD623EE007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0760-95CB-4BD3-B64E-246DC9A15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FE39CB2-D4A6-49F9-AA89-6ACC7C5BC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2CD1-E4D9-407F-A9CE-F3227C836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BCC4-7616-43EC-B232-577C1F773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7052-A0CE-4DB0-9E3B-24D2147805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831A4-6681-4744-9516-150DA01D8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A243-80E2-4F05-86D8-249157383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C400B-F068-4FE5-8418-1C6CD1833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FE6593-7FD8-46A1-8619-6B5E28D26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ideo" Target="file:///C:\Documents%20and%20Settings\luncefordj\My%20Documents\Earth%20Science\Plate%20Tectonics\Plate%20tectonics%20ppt\contdrift.asf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ideo" Target="file:///C:\Documents%20and%20Settings\luncefordj\My%20Documents\Earth%20Science\Plate%20Tectonics\Plate%20tectonics%20ppt\seafloor.asf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black_on_white_world_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066800"/>
            <a:ext cx="6786563" cy="472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The Changing Earth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Seafloor Spreading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81200"/>
            <a:ext cx="6711382" cy="412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819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Seafloor Spreading</a:t>
            </a:r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821063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501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black_on_white_world_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066800"/>
            <a:ext cx="6786563" cy="4729163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Plate Tectonics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US" sz="2800" dirty="0">
                <a:solidFill>
                  <a:srgbClr val="0000FF"/>
                </a:solidFill>
              </a:rPr>
              <a:t>Developed in 1960s</a:t>
            </a:r>
          </a:p>
          <a:p>
            <a:r>
              <a:rPr lang="en-US" sz="2800" dirty="0">
                <a:solidFill>
                  <a:srgbClr val="0000FF"/>
                </a:solidFill>
              </a:rPr>
              <a:t>Links together Continental Drift and Seafloor Spreading theories</a:t>
            </a:r>
          </a:p>
          <a:p>
            <a:r>
              <a:rPr lang="en-US" sz="2800" dirty="0">
                <a:solidFill>
                  <a:srgbClr val="0000FF"/>
                </a:solidFill>
              </a:rPr>
              <a:t>Explains how Earth has changed over time</a:t>
            </a:r>
          </a:p>
          <a:p>
            <a:r>
              <a:rPr lang="en-US" sz="2800" dirty="0">
                <a:solidFill>
                  <a:srgbClr val="0000FF"/>
                </a:solidFill>
              </a:rPr>
              <a:t>Also, explains the formation, movements, collision, and destruction of Earth’s crust</a:t>
            </a:r>
          </a:p>
          <a:p>
            <a:pPr lvl="1"/>
            <a:endParaRPr lang="en-US" dirty="0">
              <a:solidFill>
                <a:srgbClr val="0000FF"/>
              </a:solidFill>
            </a:endParaRPr>
          </a:p>
          <a:p>
            <a:pPr>
              <a:buFontTx/>
              <a:buNone/>
            </a:pPr>
            <a:r>
              <a:rPr lang="en-US" sz="1600" dirty="0">
                <a:solidFill>
                  <a:srgbClr val="0000FF"/>
                </a:solidFill>
              </a:rPr>
              <a:t>	</a:t>
            </a:r>
          </a:p>
          <a:p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2" name="Media Placeholder 1"/>
          <p:cNvSpPr>
            <a:spLocks noGrp="1"/>
          </p:cNvSpPr>
          <p:nvPr>
            <p:ph type="media" sz="half" idx="2"/>
          </p:nvPr>
        </p:nvSpPr>
        <p:spPr/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black_on_white_world_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066800"/>
            <a:ext cx="6786563" cy="4729163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>
                <a:solidFill>
                  <a:srgbClr val="0000FF"/>
                </a:solidFill>
              </a:rPr>
              <a:t>Plate Tectonics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u="sng">
                <a:solidFill>
                  <a:srgbClr val="0000FF"/>
                </a:solidFill>
              </a:rPr>
              <a:t>Plates</a:t>
            </a:r>
            <a:r>
              <a:rPr lang="en-US" sz="2800">
                <a:solidFill>
                  <a:srgbClr val="0000FF"/>
                </a:solidFill>
              </a:rPr>
              <a:t>: moving, irregular shaped pieces of the lithosphere (crust and uppermost mantle)</a:t>
            </a:r>
          </a:p>
          <a:p>
            <a:pPr lvl="1"/>
            <a:r>
              <a:rPr lang="en-US" sz="2400">
                <a:solidFill>
                  <a:srgbClr val="0000FF"/>
                </a:solidFill>
              </a:rPr>
              <a:t>Usually contain both oceanic and continental crust</a:t>
            </a:r>
          </a:p>
          <a:p>
            <a:pPr lvl="1"/>
            <a:r>
              <a:rPr lang="en-US" sz="2400">
                <a:solidFill>
                  <a:srgbClr val="0000FF"/>
                </a:solidFill>
              </a:rPr>
              <a:t>Move because of </a:t>
            </a:r>
            <a:r>
              <a:rPr lang="en-US" sz="2400" u="sng">
                <a:solidFill>
                  <a:srgbClr val="0000FF"/>
                </a:solidFill>
              </a:rPr>
              <a:t>convection currents</a:t>
            </a:r>
            <a:r>
              <a:rPr lang="en-US" sz="2400">
                <a:solidFill>
                  <a:srgbClr val="0000FF"/>
                </a:solidFill>
              </a:rPr>
              <a:t>!</a:t>
            </a:r>
          </a:p>
          <a:p>
            <a:pPr lvl="1"/>
            <a:endParaRPr lang="en-US">
              <a:solidFill>
                <a:srgbClr val="0000FF"/>
              </a:solidFill>
            </a:endParaRPr>
          </a:p>
          <a:p>
            <a:pPr>
              <a:buFontTx/>
              <a:buNone/>
            </a:pPr>
            <a:r>
              <a:rPr lang="en-US" sz="1800">
                <a:solidFill>
                  <a:srgbClr val="0000FF"/>
                </a:solidFill>
              </a:rPr>
              <a:t>	</a:t>
            </a:r>
          </a:p>
          <a:p>
            <a:endParaRPr lang="en-US" sz="18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black_on_white_world_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066800"/>
            <a:ext cx="6786563" cy="4729163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Plate Boundaries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sz="1600">
                <a:solidFill>
                  <a:srgbClr val="0000FF"/>
                </a:solidFill>
              </a:rPr>
              <a:t>3 Types:</a:t>
            </a:r>
          </a:p>
          <a:p>
            <a:pPr lvl="1"/>
            <a:r>
              <a:rPr lang="en-US" sz="1600" u="sng">
                <a:solidFill>
                  <a:srgbClr val="0000FF"/>
                </a:solidFill>
              </a:rPr>
              <a:t>Divergent</a:t>
            </a:r>
            <a:r>
              <a:rPr lang="en-US" sz="1600">
                <a:solidFill>
                  <a:srgbClr val="0000FF"/>
                </a:solidFill>
              </a:rPr>
              <a:t>: plates move apart</a:t>
            </a:r>
          </a:p>
          <a:p>
            <a:pPr lvl="2"/>
            <a:r>
              <a:rPr lang="en-US" sz="1600">
                <a:solidFill>
                  <a:srgbClr val="0000FF"/>
                </a:solidFill>
              </a:rPr>
              <a:t>form  mid-ocean ridges</a:t>
            </a:r>
          </a:p>
          <a:p>
            <a:pPr lvl="1"/>
            <a:r>
              <a:rPr lang="en-US" sz="1600" u="sng">
                <a:solidFill>
                  <a:srgbClr val="0000FF"/>
                </a:solidFill>
              </a:rPr>
              <a:t>Convergent</a:t>
            </a:r>
            <a:r>
              <a:rPr lang="en-US" sz="1600">
                <a:solidFill>
                  <a:srgbClr val="0000FF"/>
                </a:solidFill>
              </a:rPr>
              <a:t>: plates move together</a:t>
            </a:r>
          </a:p>
          <a:p>
            <a:pPr lvl="2"/>
            <a:r>
              <a:rPr lang="en-US" sz="1600">
                <a:solidFill>
                  <a:srgbClr val="0000FF"/>
                </a:solidFill>
              </a:rPr>
              <a:t>form trenches, volcanoes, and mountain ranges</a:t>
            </a:r>
          </a:p>
          <a:p>
            <a:pPr lvl="2"/>
            <a:r>
              <a:rPr lang="en-US" sz="1600" u="sng">
                <a:solidFill>
                  <a:srgbClr val="0000FF"/>
                </a:solidFill>
              </a:rPr>
              <a:t>Continent collides with continent</a:t>
            </a:r>
            <a:r>
              <a:rPr lang="en-US" sz="1600">
                <a:solidFill>
                  <a:srgbClr val="0000FF"/>
                </a:solidFill>
              </a:rPr>
              <a:t>: mountain ranges</a:t>
            </a:r>
          </a:p>
          <a:p>
            <a:pPr lvl="2"/>
            <a:r>
              <a:rPr lang="en-US" sz="1600" u="sng">
                <a:solidFill>
                  <a:srgbClr val="0000FF"/>
                </a:solidFill>
              </a:rPr>
              <a:t>Oceanic collides with oceanic</a:t>
            </a:r>
            <a:r>
              <a:rPr lang="en-US" sz="1600">
                <a:solidFill>
                  <a:srgbClr val="0000FF"/>
                </a:solidFill>
              </a:rPr>
              <a:t>: 1 </a:t>
            </a:r>
            <a:r>
              <a:rPr lang="en-US" sz="1600" u="sng">
                <a:solidFill>
                  <a:srgbClr val="0000FF"/>
                </a:solidFill>
              </a:rPr>
              <a:t>subducts</a:t>
            </a:r>
            <a:r>
              <a:rPr lang="en-US" sz="1600">
                <a:solidFill>
                  <a:srgbClr val="0000FF"/>
                </a:solidFill>
              </a:rPr>
              <a:t>/sinks, may form volcanoes</a:t>
            </a:r>
          </a:p>
          <a:p>
            <a:pPr lvl="2"/>
            <a:r>
              <a:rPr lang="en-US" sz="1600" u="sng">
                <a:solidFill>
                  <a:srgbClr val="0000FF"/>
                </a:solidFill>
              </a:rPr>
              <a:t>Continent collides with oceanic</a:t>
            </a:r>
            <a:r>
              <a:rPr lang="en-US" sz="1600">
                <a:solidFill>
                  <a:srgbClr val="0000FF"/>
                </a:solidFill>
              </a:rPr>
              <a:t>: oceanic plate </a:t>
            </a:r>
            <a:r>
              <a:rPr lang="en-US" sz="1600" u="sng">
                <a:solidFill>
                  <a:srgbClr val="0000FF"/>
                </a:solidFill>
              </a:rPr>
              <a:t>subducts</a:t>
            </a:r>
            <a:r>
              <a:rPr lang="en-US" sz="1600">
                <a:solidFill>
                  <a:srgbClr val="0000FF"/>
                </a:solidFill>
              </a:rPr>
              <a:t>/sinks, melted material may rise in volcano</a:t>
            </a:r>
          </a:p>
          <a:p>
            <a:pPr lvl="1"/>
            <a:r>
              <a:rPr lang="en-US" sz="1600" u="sng">
                <a:solidFill>
                  <a:srgbClr val="0000FF"/>
                </a:solidFill>
              </a:rPr>
              <a:t>Transform Fault</a:t>
            </a:r>
            <a:r>
              <a:rPr lang="en-US" sz="1600">
                <a:solidFill>
                  <a:srgbClr val="0000FF"/>
                </a:solidFill>
              </a:rPr>
              <a:t>: plates slide past each other</a:t>
            </a:r>
          </a:p>
          <a:p>
            <a:pPr lvl="2"/>
            <a:r>
              <a:rPr lang="en-US" sz="1600">
                <a:solidFill>
                  <a:srgbClr val="0000FF"/>
                </a:solidFill>
              </a:rPr>
              <a:t>form earthquakes</a:t>
            </a:r>
          </a:p>
          <a:p>
            <a:pPr lvl="1">
              <a:buFontTx/>
              <a:buNone/>
            </a:pPr>
            <a:endParaRPr lang="en-US" sz="1600">
              <a:solidFill>
                <a:srgbClr val="0000FF"/>
              </a:solidFill>
            </a:endParaRPr>
          </a:p>
          <a:p>
            <a:pPr>
              <a:buFontTx/>
              <a:buNone/>
            </a:pPr>
            <a:r>
              <a:rPr lang="en-US" sz="1800">
                <a:solidFill>
                  <a:srgbClr val="0000FF"/>
                </a:solidFill>
              </a:rPr>
              <a:t>	</a:t>
            </a:r>
          </a:p>
          <a:p>
            <a:endParaRPr lang="en-US" sz="1800">
              <a:solidFill>
                <a:srgbClr val="0000FF"/>
              </a:solidFill>
            </a:endParaRPr>
          </a:p>
        </p:txBody>
      </p:sp>
      <p:pic>
        <p:nvPicPr>
          <p:cNvPr id="21513" name="Picture 9" descr="boundari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572000"/>
            <a:ext cx="3352800" cy="2044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lack_on_white_world_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066800"/>
            <a:ext cx="6786563" cy="4729163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Continental Drift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u="sng">
                <a:solidFill>
                  <a:srgbClr val="0000FF"/>
                </a:solidFill>
              </a:rPr>
              <a:t>Continental Drift</a:t>
            </a:r>
            <a:r>
              <a:rPr lang="en-US" sz="2000">
                <a:solidFill>
                  <a:srgbClr val="0000FF"/>
                </a:solidFill>
              </a:rPr>
              <a:t>: idea that all continents had once been joined in a single super continent called </a:t>
            </a:r>
            <a:r>
              <a:rPr lang="en-US" sz="2000" u="sng">
                <a:solidFill>
                  <a:srgbClr val="0000FF"/>
                </a:solidFill>
              </a:rPr>
              <a:t>PANGAEA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FF"/>
                </a:solidFill>
              </a:rPr>
              <a:t>Proposed by German scientist, Alfred Wegener in 1912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FF"/>
                </a:solidFill>
              </a:rPr>
              <a:t>Pangaea existed a few hundred million years ago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FF"/>
                </a:solidFill>
              </a:rPr>
              <a:t>Over time, Pangaea broke apart and continents SLOWLY moved toward current locations</a:t>
            </a:r>
          </a:p>
        </p:txBody>
      </p:sp>
      <p:pic>
        <p:nvPicPr>
          <p:cNvPr id="3079" name="Picture 7" descr="250px-Pangaea_continents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476393" y="2524378"/>
            <a:ext cx="2382213" cy="267760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lack_on_white_world_m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066800"/>
            <a:ext cx="6786563" cy="4729163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Evidence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80010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rgbClr val="0000FF"/>
                </a:solidFill>
              </a:rPr>
              <a:t>Landforms: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rgbClr val="0000FF"/>
                </a:solidFill>
              </a:rPr>
              <a:t>Mountain ranges in South America line up with mountain ranges in Africa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rgbClr val="0000FF"/>
                </a:solidFill>
              </a:rPr>
              <a:t>Climate: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rgbClr val="0000FF"/>
                </a:solidFill>
              </a:rPr>
              <a:t>Geologic record shows that South Africa was once covered by glaciers, so the continents must have moved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rgbClr val="0000FF"/>
                </a:solidFill>
              </a:rPr>
              <a:t>Fossils: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rgbClr val="0000FF"/>
                </a:solidFill>
              </a:rPr>
              <a:t>Fossils of reptiles have been found in locations separated by oceans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rgbClr val="0000FF"/>
                </a:solidFill>
              </a:rPr>
              <a:t>These reptiles could not swim great distances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rgbClr val="0000FF"/>
                </a:solidFill>
              </a:rPr>
              <a:t>Therefore, they likely lived on 1 landmass that split apart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rgbClr val="0000FF"/>
                </a:solidFill>
              </a:rPr>
              <a:t>Nobody believed theory because Wegner couldn’t explain why it happened</a:t>
            </a:r>
          </a:p>
          <a:p>
            <a:pPr lvl="1">
              <a:lnSpc>
                <a:spcPct val="80000"/>
              </a:lnSpc>
            </a:pPr>
            <a:endParaRPr lang="en-US" sz="200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800">
                <a:solidFill>
                  <a:srgbClr val="0000FF"/>
                </a:solidFill>
              </a:rPr>
              <a:t>	</a:t>
            </a:r>
          </a:p>
          <a:p>
            <a:pPr>
              <a:lnSpc>
                <a:spcPct val="80000"/>
              </a:lnSpc>
            </a:pPr>
            <a:endParaRPr lang="en-US" sz="800">
              <a:solidFill>
                <a:srgbClr val="0000FF"/>
              </a:solidFill>
            </a:endParaRPr>
          </a:p>
        </p:txBody>
      </p:sp>
      <p:pic>
        <p:nvPicPr>
          <p:cNvPr id="5125" name="contdrift.asf">
            <a:hlinkClick r:id="" action="ppaction://media"/>
          </p:cNvPr>
          <p:cNvPicPr>
            <a:picLocks noGrp="1" noRot="1" noChangeAspect="1" noChangeArrowheads="1"/>
          </p:cNvPicPr>
          <p:nvPr>
            <p:ph type="media" sz="half" idx="2"/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267200" y="6096000"/>
            <a:ext cx="571500" cy="388938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3" dur="1" fill="hold"/>
                                        <p:tgtEl>
                                          <p:spTgt spid="51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5"/>
                  </p:tgtEl>
                </p:cond>
              </p:nextCondLst>
            </p:seq>
            <p:video fullScrn="1"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125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black_on_white_world_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066800"/>
            <a:ext cx="6786563" cy="4729163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Convection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>
                <a:solidFill>
                  <a:srgbClr val="0000FF"/>
                </a:solidFill>
              </a:rPr>
              <a:t>Notes on board (lava lamp and interior of the Earth)</a:t>
            </a:r>
          </a:p>
          <a:p>
            <a:pPr>
              <a:buFontTx/>
              <a:buNone/>
            </a:pPr>
            <a:r>
              <a:rPr lang="en-US" sz="1800"/>
              <a:t>	</a:t>
            </a:r>
          </a:p>
          <a:p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black_on_white_world_m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066800"/>
            <a:ext cx="6786563" cy="4729163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421481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Seafloor Spreading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153400" cy="48307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FF"/>
                </a:solidFill>
              </a:rPr>
              <a:t>Scientists still did not believe Wegener’s theory; they wondered how could continents plow through hard, solid ocean floor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FF"/>
                </a:solidFill>
              </a:rPr>
              <a:t>In 1950s and 1960s, new </a:t>
            </a:r>
            <a:r>
              <a:rPr lang="en-US" sz="2000" dirty="0" smtClean="0">
                <a:solidFill>
                  <a:srgbClr val="0000FF"/>
                </a:solidFill>
              </a:rPr>
              <a:t>technology (SONAR) </a:t>
            </a:r>
            <a:r>
              <a:rPr lang="en-US" sz="2000" dirty="0">
                <a:solidFill>
                  <a:srgbClr val="0000FF"/>
                </a:solidFill>
              </a:rPr>
              <a:t>became available to explore the ocean floor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FF"/>
                </a:solidFill>
              </a:rPr>
              <a:t>Scientists discovered </a:t>
            </a:r>
            <a:r>
              <a:rPr lang="en-US" sz="2000" u="sng" dirty="0">
                <a:solidFill>
                  <a:srgbClr val="0000FF"/>
                </a:solidFill>
              </a:rPr>
              <a:t>mid-ocean ridges</a:t>
            </a:r>
            <a:r>
              <a:rPr lang="en-US" sz="2000" dirty="0">
                <a:solidFill>
                  <a:srgbClr val="0000FF"/>
                </a:solidFill>
              </a:rPr>
              <a:t>: underwater mountain ranges with deep cracks which allow magma to pass through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 smtClean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So</a:t>
            </a:r>
            <a:r>
              <a:rPr lang="en-US" sz="2000" dirty="0">
                <a:solidFill>
                  <a:srgbClr val="0000FF"/>
                </a:solidFill>
              </a:rPr>
              <a:t>, the ocean floor can actually move, and when it does it takes the continents with it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FF"/>
                </a:solidFill>
              </a:rPr>
              <a:t>Rocks next to mid-ocean ridges are younger and older rocks move farther away from the ridge </a:t>
            </a:r>
            <a:r>
              <a:rPr lang="en-US" sz="1200" dirty="0">
                <a:solidFill>
                  <a:srgbClr val="0000FF"/>
                </a:solidFill>
              </a:rPr>
              <a:t>http://www.wwnorton.com/college/geo/egeo/flash/2_5.swf</a:t>
            </a:r>
          </a:p>
          <a:p>
            <a:pPr>
              <a:lnSpc>
                <a:spcPct val="80000"/>
              </a:lnSpc>
            </a:pPr>
            <a:endParaRPr lang="en-US" sz="1200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 dirty="0">
                <a:solidFill>
                  <a:srgbClr val="0000FF"/>
                </a:solidFill>
              </a:rPr>
              <a:t>	</a:t>
            </a:r>
          </a:p>
          <a:p>
            <a:pPr>
              <a:lnSpc>
                <a:spcPct val="80000"/>
              </a:lnSpc>
            </a:pPr>
            <a:endParaRPr lang="en-US" sz="1000" dirty="0">
              <a:solidFill>
                <a:srgbClr val="0000FF"/>
              </a:solidFill>
            </a:endParaRPr>
          </a:p>
        </p:txBody>
      </p:sp>
      <p:pic>
        <p:nvPicPr>
          <p:cNvPr id="16391" name="seafloor.asf">
            <a:hlinkClick r:id="" action="ppaction://media"/>
          </p:cNvPr>
          <p:cNvPicPr>
            <a:picLocks noGrp="1" noRot="1" noChangeAspect="1" noChangeArrowheads="1"/>
          </p:cNvPicPr>
          <p:nvPr>
            <p:ph type="media" sz="half" idx="2"/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343400" y="6324600"/>
            <a:ext cx="457200" cy="311150"/>
          </a:xfrm>
          <a:ln/>
        </p:spPr>
      </p:pic>
      <p:pic>
        <p:nvPicPr>
          <p:cNvPr id="16390" name="Picture 6" descr="seafloor_spreadi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2819400"/>
            <a:ext cx="32766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63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1" dur="1" fill="hold"/>
                                        <p:tgtEl>
                                          <p:spTgt spid="163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1"/>
                  </p:tgtEl>
                </p:cond>
              </p:nextCondLst>
            </p:seq>
            <p:video fullScrn="1"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6391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black_on_white_world_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066800"/>
            <a:ext cx="6786563" cy="4729163"/>
          </a:xfrm>
          <a:prstGeom prst="rect">
            <a:avLst/>
          </a:prstGeom>
          <a:noFill/>
        </p:spPr>
      </p:pic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Seafloor Spreading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sz="2800" u="sng" dirty="0">
                <a:solidFill>
                  <a:srgbClr val="0000FF"/>
                </a:solidFill>
              </a:rPr>
              <a:t>Proposed </a:t>
            </a:r>
            <a:r>
              <a:rPr lang="en-US" sz="2800" u="sng" dirty="0" smtClean="0">
                <a:solidFill>
                  <a:srgbClr val="0000FF"/>
                </a:solidFill>
              </a:rPr>
              <a:t>by: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Harry Hess, an American Geologist (</a:t>
            </a:r>
            <a:r>
              <a:rPr lang="en-US" sz="2800" dirty="0" smtClean="0">
                <a:solidFill>
                  <a:srgbClr val="0000FF"/>
                </a:solidFill>
              </a:rPr>
              <a:t>1960’s)</a:t>
            </a:r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u="sng" dirty="0">
                <a:solidFill>
                  <a:srgbClr val="0000FF"/>
                </a:solidFill>
              </a:rPr>
              <a:t>Definition:</a:t>
            </a:r>
            <a:r>
              <a:rPr lang="en-US" sz="2800" dirty="0">
                <a:solidFill>
                  <a:srgbClr val="0000FF"/>
                </a:solidFill>
              </a:rPr>
              <a:t> The process by which molten material adds new oceanic crust to the ocean </a:t>
            </a:r>
            <a:r>
              <a:rPr lang="en-US" sz="2800" dirty="0" smtClean="0">
                <a:solidFill>
                  <a:srgbClr val="0000FF"/>
                </a:solidFill>
              </a:rPr>
              <a:t>floor; ocean floor is moving apart.</a:t>
            </a:r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u="sng" dirty="0">
                <a:solidFill>
                  <a:srgbClr val="0000FF"/>
                </a:solidFill>
              </a:rPr>
              <a:t>Evidence: </a:t>
            </a:r>
            <a:endParaRPr lang="en-US" sz="2800" u="sng" dirty="0" smtClean="0">
              <a:solidFill>
                <a:srgbClr val="0000FF"/>
              </a:solidFill>
            </a:endParaRPr>
          </a:p>
          <a:p>
            <a:r>
              <a:rPr lang="en-US" sz="2800" dirty="0" smtClean="0">
                <a:solidFill>
                  <a:srgbClr val="0000FF"/>
                </a:solidFill>
              </a:rPr>
              <a:t>Molten </a:t>
            </a:r>
            <a:r>
              <a:rPr lang="en-US" sz="2800" dirty="0">
                <a:solidFill>
                  <a:srgbClr val="0000FF"/>
                </a:solidFill>
              </a:rPr>
              <a:t>Material – The crew of Alvin, a submarine, found rocks shaped like pillows or toothpaste from a tube.  The rocks form when molten material hardens quickly after erupting under water.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black_on_white_world_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066800"/>
            <a:ext cx="6786563" cy="4729163"/>
          </a:xfrm>
          <a:prstGeom prst="rect">
            <a:avLst/>
          </a:prstGeom>
          <a:noFill/>
        </p:spPr>
      </p:pic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1481" y="34636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Seafloor Spreading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u="sng" dirty="0">
                <a:solidFill>
                  <a:srgbClr val="0000FF"/>
                </a:solidFill>
              </a:rPr>
              <a:t>Magnetic Stripes: Rocks that make up the ocean floor lies in a pattern of magnetic </a:t>
            </a:r>
            <a:r>
              <a:rPr lang="en-US" sz="2800" u="sng" dirty="0" smtClean="0">
                <a:solidFill>
                  <a:srgbClr val="0000FF"/>
                </a:solidFill>
              </a:rPr>
              <a:t>stripes; magnetic field reversed many times.</a:t>
            </a:r>
            <a:endParaRPr lang="en-US" sz="2800" u="sng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endParaRPr lang="en-US" sz="28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u="sng" dirty="0">
                <a:solidFill>
                  <a:srgbClr val="0000FF"/>
                </a:solidFill>
              </a:rPr>
              <a:t>Drilling Samples:</a:t>
            </a:r>
            <a:r>
              <a:rPr lang="en-US" sz="2800" dirty="0">
                <a:solidFill>
                  <a:srgbClr val="0000FF"/>
                </a:solidFill>
              </a:rPr>
              <a:t> A drilling ship, </a:t>
            </a:r>
            <a:r>
              <a:rPr lang="en-US" sz="2800" u="sng" dirty="0">
                <a:solidFill>
                  <a:srgbClr val="0000FF"/>
                </a:solidFill>
              </a:rPr>
              <a:t>The Glomar Challenger</a:t>
            </a:r>
            <a:r>
              <a:rPr lang="en-US" sz="2800" dirty="0">
                <a:solidFill>
                  <a:srgbClr val="0000FF"/>
                </a:solidFill>
              </a:rPr>
              <a:t>, sent drilling pipes 6km deep to the ocean floor to extract samples.  </a:t>
            </a:r>
            <a:r>
              <a:rPr lang="en-US" sz="2800" u="sng" dirty="0">
                <a:solidFill>
                  <a:srgbClr val="0000FF"/>
                </a:solidFill>
              </a:rPr>
              <a:t>Scientists found the farther away from the ridge the samples were taken, the older the rocks were.  The youngest rocks were always in the center of the ridges.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black_on_white_world_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136" y="1600200"/>
            <a:ext cx="6786563" cy="4729163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99617" y="193964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Seafloor Spreading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800" dirty="0"/>
              <a:t>	</a:t>
            </a:r>
          </a:p>
          <a:p>
            <a:r>
              <a:rPr lang="en-US" altLang="en-US" u="sng" dirty="0">
                <a:solidFill>
                  <a:srgbClr val="0000FF"/>
                </a:solidFill>
                <a:latin typeface="Book Antiqua" panose="02040602050305030304" pitchFamily="18" charset="0"/>
              </a:rPr>
              <a:t>Mid-Ocean Ridge</a:t>
            </a:r>
            <a:r>
              <a:rPr lang="en-US" altLang="en-US" dirty="0">
                <a:solidFill>
                  <a:srgbClr val="0000FF"/>
                </a:solidFill>
                <a:latin typeface="Book Antiqua" panose="02040602050305030304" pitchFamily="18" charset="0"/>
              </a:rPr>
              <a:t> </a:t>
            </a:r>
            <a:r>
              <a:rPr lang="en-US" altLang="en-US" u="sng" dirty="0">
                <a:solidFill>
                  <a:srgbClr val="0000FF"/>
                </a:solidFill>
                <a:latin typeface="Book Antiqua" panose="02040602050305030304" pitchFamily="18" charset="0"/>
              </a:rPr>
              <a:t>– the longest chain of mountains in the world---these are divergent plate boundaries</a:t>
            </a:r>
            <a:endParaRPr lang="en-US" u="sng" dirty="0">
              <a:solidFill>
                <a:srgbClr val="0000FF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26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Seafloor Spreading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28800"/>
            <a:ext cx="5870897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09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3160</TotalTime>
  <Words>534</Words>
  <Application>Microsoft Office PowerPoint</Application>
  <PresentationFormat>On-screen Show (4:3)</PresentationFormat>
  <Paragraphs>77</Paragraphs>
  <Slides>14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The Changing Earth</vt:lpstr>
      <vt:lpstr>Continental Drift</vt:lpstr>
      <vt:lpstr>Evidence</vt:lpstr>
      <vt:lpstr>Convection</vt:lpstr>
      <vt:lpstr>Seafloor Spreading</vt:lpstr>
      <vt:lpstr>Seafloor Spreading</vt:lpstr>
      <vt:lpstr>Seafloor Spreading</vt:lpstr>
      <vt:lpstr>Seafloor Spreading</vt:lpstr>
      <vt:lpstr>Seafloor Spreading</vt:lpstr>
      <vt:lpstr>Seafloor Spreading</vt:lpstr>
      <vt:lpstr>Seafloor Spreading</vt:lpstr>
      <vt:lpstr>Plate Tectonics</vt:lpstr>
      <vt:lpstr>Plate Tectonics</vt:lpstr>
      <vt:lpstr>Plate Boundaries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Changing Earth</dc:title>
  <dc:creator>FCBOE</dc:creator>
  <cp:lastModifiedBy>Laura Hoeve</cp:lastModifiedBy>
  <cp:revision>33</cp:revision>
  <cp:lastPrinted>2019-01-17T13:51:23Z</cp:lastPrinted>
  <dcterms:created xsi:type="dcterms:W3CDTF">2007-12-06T22:23:28Z</dcterms:created>
  <dcterms:modified xsi:type="dcterms:W3CDTF">2019-01-17T15:40:38Z</dcterms:modified>
</cp:coreProperties>
</file>